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  <p:sldMasterId id="2147483804" r:id="rId2"/>
    <p:sldMasterId id="2147483816" r:id="rId3"/>
    <p:sldMasterId id="2147483828" r:id="rId4"/>
  </p:sldMasterIdLst>
  <p:notesMasterIdLst>
    <p:notesMasterId r:id="rId21"/>
  </p:notesMasterIdLst>
  <p:handoutMasterIdLst>
    <p:handoutMasterId r:id="rId22"/>
  </p:handoutMasterIdLst>
  <p:sldIdLst>
    <p:sldId id="413" r:id="rId5"/>
    <p:sldId id="518" r:id="rId6"/>
    <p:sldId id="521" r:id="rId7"/>
    <p:sldId id="520" r:id="rId8"/>
    <p:sldId id="517" r:id="rId9"/>
    <p:sldId id="529" r:id="rId10"/>
    <p:sldId id="508" r:id="rId11"/>
    <p:sldId id="527" r:id="rId12"/>
    <p:sldId id="512" r:id="rId13"/>
    <p:sldId id="511" r:id="rId14"/>
    <p:sldId id="526" r:id="rId15"/>
    <p:sldId id="522" r:id="rId16"/>
    <p:sldId id="523" r:id="rId17"/>
    <p:sldId id="525" r:id="rId18"/>
    <p:sldId id="528" r:id="rId19"/>
    <p:sldId id="495" r:id="rId20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CDFFE4"/>
    <a:srgbClr val="40AEF2"/>
    <a:srgbClr val="002060"/>
    <a:srgbClr val="004DE6"/>
    <a:srgbClr val="0E86D0"/>
    <a:srgbClr val="81F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7792" autoAdjust="0"/>
  </p:normalViewPr>
  <p:slideViewPr>
    <p:cSldViewPr>
      <p:cViewPr varScale="1">
        <p:scale>
          <a:sx n="118" d="100"/>
          <a:sy n="118" d="100"/>
        </p:scale>
        <p:origin x="108" y="47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6331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60" cy="496331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>
              <a:defRPr sz="1200"/>
            </a:lvl1pPr>
          </a:lstStyle>
          <a:p>
            <a:fld id="{CEB0A6E0-3A9D-4EAC-A11E-FEC605EA2F28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60" cy="4963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5"/>
            <a:ext cx="2945660" cy="4963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>
              <a:defRPr sz="1200"/>
            </a:lvl1pPr>
          </a:lstStyle>
          <a:p>
            <a:fld id="{CD3AF319-A184-45FC-9DE2-EB9CD3FA17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867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6331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60" cy="496331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>
              <a:defRPr sz="1200"/>
            </a:lvl1pPr>
          </a:lstStyle>
          <a:p>
            <a:fld id="{D2936C33-2F50-4361-9651-B5934CDC7413}" type="datetimeFigureOut">
              <a:rPr lang="ru-RU" smtClean="0"/>
              <a:pPr/>
              <a:t>22.09.2016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79" tIns="45990" rIns="91979" bIns="4599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6"/>
          </a:xfrm>
          <a:prstGeom prst="rect">
            <a:avLst/>
          </a:prstGeom>
        </p:spPr>
        <p:txBody>
          <a:bodyPr vert="horz" lIns="91979" tIns="45990" rIns="91979" bIns="4599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60" cy="4963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60" cy="4963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>
              <a:defRPr sz="1200"/>
            </a:lvl1pPr>
          </a:lstStyle>
          <a:p>
            <a:fld id="{59E3846F-E4DD-4C7C-A04D-B5CB438F4AB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1306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51229" y="9427626"/>
            <a:ext cx="2944870" cy="4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59" tIns="46029" rIns="92059" bIns="4602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677498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51232" y="9427623"/>
            <a:ext cx="2944870" cy="49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78" tIns="46088" rIns="92178" bIns="46088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2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6125"/>
            <a:ext cx="6616700" cy="372110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282219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51232" y="9427623"/>
            <a:ext cx="2944870" cy="49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78" tIns="46088" rIns="92178" bIns="46088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3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6125"/>
            <a:ext cx="6616700" cy="372110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373059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51232" y="9427623"/>
            <a:ext cx="2944870" cy="49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78" tIns="46088" rIns="92178" bIns="46088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5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6125"/>
            <a:ext cx="6616700" cy="372110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759770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51229" y="9427626"/>
            <a:ext cx="2944870" cy="4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59" tIns="46029" rIns="92059" bIns="4602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16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968963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5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7602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6959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9876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1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7" y="2349222"/>
            <a:ext cx="7175351" cy="1344875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916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447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480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294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513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764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402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01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24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355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084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0353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25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806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371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20" y="548644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811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7828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6736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5400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5993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7930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9505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708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46245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2605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5778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3858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0633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5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9235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8964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7205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9609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5861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55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2599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5979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4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0447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9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0942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3801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953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056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153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352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4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9657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9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873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255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3" y="3279126"/>
            <a:ext cx="6512511" cy="85725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4" y="4629150"/>
            <a:ext cx="335280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98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7520">
              <a:schemeClr val="bg1"/>
            </a:gs>
            <a:gs pos="60000">
              <a:schemeClr val="bg2">
                <a:tint val="95000"/>
                <a:shade val="100000"/>
                <a:satMod val="130000"/>
                <a:lumMod val="0"/>
                <a:lumOff val="100000"/>
                <a:alpha val="0"/>
              </a:schemeClr>
            </a:gs>
          </a:gsLst>
          <a:path path="circle">
            <a:fillToRect l="20000" t="10000" r="20000" b="6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321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100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8769" y="-39752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279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800904" y="3507855"/>
            <a:ext cx="8316416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b="1" dirty="0" smtClean="0">
                <a:solidFill>
                  <a:srgbClr val="002060"/>
                </a:solidFill>
              </a:rPr>
              <a:t>Габдрахманова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Г.З., заместитель министра - руководитель департамента надзора и контроля в сфере образования Министерства  образования и науки Республики Татарстан</a:t>
            </a:r>
          </a:p>
          <a:p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483518"/>
            <a:ext cx="7416824" cy="278777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 переданных полномочий                      в республике и план </a:t>
            </a:r>
          </a:p>
          <a:p>
            <a:pPr lvl="0"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2016 - 2017 учебный год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26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04588"/>
            <a:ext cx="8085584" cy="1092164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749239"/>
            <a:ext cx="8352928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Нарушение правил оказания платных услуг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часть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 статьи 19.30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КОАП</a:t>
            </a:r>
          </a:p>
          <a:p>
            <a:pPr lvl="0" algn="ctr">
              <a:lnSpc>
                <a:spcPct val="150000"/>
              </a:lnSpc>
            </a:pPr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lvl="0" algn="ctr">
              <a:lnSpc>
                <a:spcPct val="150000"/>
              </a:lnSpc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Административный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штраф  </a:t>
            </a:r>
          </a:p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на должностных лиц – от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30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000 до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50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000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руб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lvl="0" algn="ctr">
              <a:lnSpc>
                <a:spcPct val="150000"/>
              </a:lnSpc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на юридических лиц – от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100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000 до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200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00руб</a:t>
            </a:r>
            <a:endParaRPr lang="ru-RU" sz="2000" dirty="0">
              <a:solidFill>
                <a:prstClr val="black"/>
              </a:solidFill>
            </a:endParaRPr>
          </a:p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4544" y="1611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39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55526"/>
            <a:ext cx="8280920" cy="4176464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1079104" y="104587"/>
            <a:ext cx="8229600" cy="4464498"/>
          </a:xfrm>
        </p:spPr>
        <p:txBody>
          <a:bodyPr>
            <a:normAutofit fontScale="85000" lnSpcReduction="10000"/>
          </a:bodyPr>
          <a:lstStyle/>
          <a:p>
            <a:pPr marL="0" lv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0" lv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Проведено проверок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1F497D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</a:t>
            </a:r>
            <a:r>
              <a:rPr lang="ru-RU" sz="3300" b="1" dirty="0" smtClean="0">
                <a:solidFill>
                  <a:srgbClr val="1F497D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Плановые – 433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3300" b="1" dirty="0">
                <a:solidFill>
                  <a:srgbClr val="1F497D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3300" b="1" dirty="0" smtClean="0">
                <a:solidFill>
                  <a:srgbClr val="1F497D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Внеплановые по исполнению предписаний – 391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3300" b="1" dirty="0">
                <a:solidFill>
                  <a:srgbClr val="1F497D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3300" b="1" dirty="0" smtClean="0">
                <a:solidFill>
                  <a:srgbClr val="1F497D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Выездные – 21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3300" b="1" dirty="0">
                <a:solidFill>
                  <a:srgbClr val="1F497D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3300" b="1" dirty="0" smtClean="0">
                <a:solidFill>
                  <a:srgbClr val="1F497D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Документарные - 370</a:t>
            </a: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endParaRPr lang="ru-RU" sz="2600" dirty="0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701824" y="-1532706"/>
            <a:ext cx="8280920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31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4544" y="1611"/>
            <a:ext cx="140364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90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267" y="258328"/>
            <a:ext cx="8229600" cy="85725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Протоколы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32684" y="1306860"/>
            <a:ext cx="3373646" cy="64807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Ново-Савиновский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70362" y="2113806"/>
            <a:ext cx="3369082" cy="64807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Московский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70362" y="3981586"/>
            <a:ext cx="3373646" cy="64807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Авиастроительный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70362" y="3025638"/>
            <a:ext cx="3369082" cy="64807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Нижнекамский</a:t>
            </a:r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4544" y="1611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301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елка вправо 9"/>
          <p:cNvSpPr/>
          <p:nvPr/>
        </p:nvSpPr>
        <p:spPr>
          <a:xfrm>
            <a:off x="5292080" y="1386483"/>
            <a:ext cx="432048" cy="360040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5292080" y="2213321"/>
            <a:ext cx="432048" cy="360040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5220072" y="3144180"/>
            <a:ext cx="432048" cy="360040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5207868" y="4038500"/>
            <a:ext cx="432048" cy="360040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267450" y="1275606"/>
            <a:ext cx="1380828" cy="581794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26</a:t>
            </a:r>
            <a:endParaRPr lang="ru-RU" sz="2800" b="1" dirty="0"/>
          </a:p>
        </p:txBody>
      </p:sp>
      <p:sp>
        <p:nvSpPr>
          <p:cNvPr id="18" name="Овал 17"/>
          <p:cNvSpPr/>
          <p:nvPr/>
        </p:nvSpPr>
        <p:spPr>
          <a:xfrm>
            <a:off x="6249144" y="2102444"/>
            <a:ext cx="1380828" cy="581794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6</a:t>
            </a:r>
            <a:endParaRPr lang="ru-RU" sz="2800" b="1" dirty="0"/>
          </a:p>
        </p:txBody>
      </p:sp>
      <p:sp>
        <p:nvSpPr>
          <p:cNvPr id="19" name="Овал 18"/>
          <p:cNvSpPr/>
          <p:nvPr/>
        </p:nvSpPr>
        <p:spPr>
          <a:xfrm>
            <a:off x="6231607" y="3060290"/>
            <a:ext cx="1380828" cy="581794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14</a:t>
            </a:r>
            <a:endParaRPr lang="ru-RU" sz="2800" b="1" dirty="0"/>
          </a:p>
        </p:txBody>
      </p:sp>
      <p:sp>
        <p:nvSpPr>
          <p:cNvPr id="20" name="Овал 19"/>
          <p:cNvSpPr/>
          <p:nvPr/>
        </p:nvSpPr>
        <p:spPr>
          <a:xfrm>
            <a:off x="6222057" y="3927623"/>
            <a:ext cx="1380828" cy="581794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4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386548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8883" y="1127262"/>
            <a:ext cx="3324225" cy="64807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Аккредитовано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06180" y="2053173"/>
            <a:ext cx="3313720" cy="64807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Переоформлено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55651" y="3714464"/>
            <a:ext cx="3356595" cy="64807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Переоформлено СПО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31640" y="2853283"/>
            <a:ext cx="3326482" cy="64807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Аккредитовано СПО</a:t>
            </a:r>
            <a:endParaRPr lang="ru-RU" sz="24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4544" y="1611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301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елка вправо 9"/>
          <p:cNvSpPr/>
          <p:nvPr/>
        </p:nvSpPr>
        <p:spPr>
          <a:xfrm>
            <a:off x="5002882" y="1271278"/>
            <a:ext cx="432048" cy="360040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4931643" y="2112733"/>
            <a:ext cx="432048" cy="360040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4932040" y="2997249"/>
            <a:ext cx="432048" cy="360040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4984229" y="3858480"/>
            <a:ext cx="432048" cy="360040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624289" y="1112937"/>
            <a:ext cx="1380828" cy="581794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75</a:t>
            </a:r>
            <a:endParaRPr lang="ru-RU" sz="2800" b="1" dirty="0"/>
          </a:p>
        </p:txBody>
      </p:sp>
      <p:sp>
        <p:nvSpPr>
          <p:cNvPr id="18" name="Овал 17"/>
          <p:cNvSpPr/>
          <p:nvPr/>
        </p:nvSpPr>
        <p:spPr>
          <a:xfrm>
            <a:off x="5672236" y="2009574"/>
            <a:ext cx="1380828" cy="581794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344</a:t>
            </a:r>
            <a:endParaRPr lang="ru-RU" sz="2800" b="1" dirty="0"/>
          </a:p>
        </p:txBody>
      </p:sp>
      <p:sp>
        <p:nvSpPr>
          <p:cNvPr id="19" name="Овал 18"/>
          <p:cNvSpPr/>
          <p:nvPr/>
        </p:nvSpPr>
        <p:spPr>
          <a:xfrm>
            <a:off x="5672236" y="2853283"/>
            <a:ext cx="1380828" cy="581794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10</a:t>
            </a:r>
            <a:endParaRPr lang="ru-RU" sz="2800" b="1" dirty="0"/>
          </a:p>
        </p:txBody>
      </p:sp>
      <p:sp>
        <p:nvSpPr>
          <p:cNvPr id="20" name="Овал 19"/>
          <p:cNvSpPr/>
          <p:nvPr/>
        </p:nvSpPr>
        <p:spPr>
          <a:xfrm>
            <a:off x="5659263" y="3747603"/>
            <a:ext cx="1380828" cy="581794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48</a:t>
            </a:r>
            <a:endParaRPr lang="ru-RU" sz="28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222548"/>
            <a:ext cx="8229600" cy="85725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Государственная аккредитация образовательной деятельности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435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04392" y="1661592"/>
            <a:ext cx="3538897" cy="64807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Выдано и переоформлено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04392" y="2764600"/>
            <a:ext cx="3553866" cy="64807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Отказано в выдаче переоформлении</a:t>
            </a:r>
            <a:endParaRPr lang="ru-RU" sz="20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4544" y="1611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301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елка вправо 9"/>
          <p:cNvSpPr/>
          <p:nvPr/>
        </p:nvSpPr>
        <p:spPr>
          <a:xfrm>
            <a:off x="4897363" y="1805608"/>
            <a:ext cx="432048" cy="360040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4860032" y="2944620"/>
            <a:ext cx="432048" cy="360040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599906" y="1661592"/>
            <a:ext cx="1380828" cy="581794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1122</a:t>
            </a:r>
            <a:endParaRPr lang="ru-RU" sz="2800" b="1" dirty="0"/>
          </a:p>
        </p:txBody>
      </p:sp>
      <p:sp>
        <p:nvSpPr>
          <p:cNvPr id="18" name="Овал 17"/>
          <p:cNvSpPr/>
          <p:nvPr/>
        </p:nvSpPr>
        <p:spPr>
          <a:xfrm>
            <a:off x="5580112" y="2830878"/>
            <a:ext cx="1380828" cy="581794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37</a:t>
            </a:r>
            <a:endParaRPr lang="ru-RU" sz="28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123478"/>
            <a:ext cx="8229600" cy="85725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Лицензирование образовательной деятельности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365064"/>
            <a:ext cx="2519478" cy="17006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2528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652" y="195486"/>
            <a:ext cx="8432312" cy="54006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Подтверждение документов об образовании и квалификации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0"/>
            <a:ext cx="1187626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23" y="110799"/>
            <a:ext cx="851292" cy="624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73832" y="4917746"/>
            <a:ext cx="8370168" cy="21602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4112" y="742053"/>
            <a:ext cx="55983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Федеральный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закон от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28.11.2015 №330 - ФЗ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 проставлении </a:t>
            </a:r>
            <a:r>
              <a:rPr lang="ru-RU" sz="1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апостиля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на Российских официальных документах, подлежащих вывозу за пределы территории Российской Федерации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http://rtamala.pnzreg.ru/files/tamala_pnzreg_ru/24_02_2016/abfe257b9a13aa6177bbbb9446c5a78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449" y="897565"/>
            <a:ext cx="2096480" cy="11037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439" y="2571751"/>
            <a:ext cx="7504856" cy="2291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15727" y="2001362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FF0000"/>
                </a:solidFill>
                <a:latin typeface="Arial" charset="0"/>
              </a:rPr>
              <a:t>Федеральный реестр сведений о документах об образовании и (или) квалификации, документах об обучении</a:t>
            </a:r>
            <a:endParaRPr lang="ru-RU" dirty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70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496" y="-51468"/>
            <a:ext cx="1403648" cy="5143500"/>
          </a:xfrm>
          <a:prstGeom prst="rect">
            <a:avLst/>
          </a:prstGeom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30402" y="0"/>
            <a:ext cx="7334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defRPr/>
            </a:pPr>
            <a:endParaRPr lang="ru-RU" sz="2400" b="1" dirty="0" smtClean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Направления работы в 2016 – 2017 учебном году</a:t>
            </a:r>
            <a:endParaRPr lang="ru-RU" sz="2400" b="1" dirty="0" smtClean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20129" y="1076040"/>
            <a:ext cx="7974632" cy="384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"/>
              <a:tabLst>
                <a:tab pos="588645" algn="l"/>
                <a:tab pos="630555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Переход на риск-ориентированную модель при проведении проверок</a:t>
            </a: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"/>
              <a:tabLst>
                <a:tab pos="588645" algn="l"/>
                <a:tab pos="630555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Перевод услуги лицензирования в электронный вид</a:t>
            </a: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"/>
              <a:tabLst>
                <a:tab pos="588645" algn="l"/>
                <a:tab pos="630555" algn="l"/>
              </a:tabLst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Совершенствование работы по профилактике правонарушений, оказанию методической помощи муниципальным районам, обеспечение взаимодействия с учреждениями повышения квалификации</a:t>
            </a: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"/>
              <a:tabLst>
                <a:tab pos="588645" algn="l"/>
                <a:tab pos="63055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Обеспечение контрольно-надзорной деятельности за организацией ГИА, проведением олимпиад, организация конкурса на получение гранта «Лучший руководитель ППЭ</a:t>
            </a: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"/>
              <a:tabLst>
                <a:tab pos="588645" algn="l"/>
                <a:tab pos="630555" algn="l"/>
              </a:tabLst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работы </a:t>
            </a: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информационной системы 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«Федеральный реестр сведений о документах об образовании и (или) квалификации, документах об обучении</a:t>
            </a: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</a:t>
            </a: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"/>
              <a:tabLst>
                <a:tab pos="588645" algn="l"/>
                <a:tab pos="630555" algn="l"/>
              </a:tabLst>
            </a:pPr>
            <a:endParaRPr lang="ru-RU" sz="1400" dirty="0">
              <a:solidFill>
                <a:prstClr val="black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81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4544" y="1611"/>
            <a:ext cx="1403648" cy="5143500"/>
          </a:xfrm>
          <a:prstGeom prst="rect">
            <a:avLst/>
          </a:prstGeom>
        </p:spPr>
      </p:pic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61" y="16735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Подзаголовок 4"/>
          <p:cNvSpPr txBox="1">
            <a:spLocks/>
          </p:cNvSpPr>
          <p:nvPr/>
        </p:nvSpPr>
        <p:spPr>
          <a:xfrm>
            <a:off x="580294" y="89083"/>
            <a:ext cx="8563706" cy="66015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Подзаголовок 4"/>
          <p:cNvSpPr txBox="1">
            <a:spLocks/>
          </p:cNvSpPr>
          <p:nvPr/>
        </p:nvSpPr>
        <p:spPr>
          <a:xfrm>
            <a:off x="701824" y="181339"/>
            <a:ext cx="8677528" cy="5679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Times New Roman" pitchFamily="18" charset="0"/>
              </a:rPr>
              <a:t>     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ctr">
              <a:buFont typeface="Arial" charset="0"/>
              <a:buNone/>
              <a:defRPr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1" name="Объект 1"/>
          <p:cNvSpPr txBox="1">
            <a:spLocks/>
          </p:cNvSpPr>
          <p:nvPr/>
        </p:nvSpPr>
        <p:spPr>
          <a:xfrm>
            <a:off x="701824" y="1073792"/>
            <a:ext cx="7905056" cy="317157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955463" y="749241"/>
            <a:ext cx="8116533" cy="3841860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latin typeface="Times New Roman"/>
                <a:ea typeface="Calibri"/>
              </a:rPr>
              <a:t>	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89663" y="104592"/>
            <a:ext cx="7992888" cy="77239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Риск-ориентированная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модель </a:t>
            </a: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контрольно-надзорной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деятельности</a:t>
            </a:r>
            <a:endParaRPr lang="ru-RU" sz="2000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012160" y="1073792"/>
            <a:ext cx="2731006" cy="1499568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</a:rPr>
              <a:t>Управление объектами</a:t>
            </a:r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787833" y="1131781"/>
            <a:ext cx="720463" cy="144016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Скругленный прямоугольник 24"/>
          <p:cNvSpPr/>
          <p:nvPr/>
        </p:nvSpPr>
        <p:spPr>
          <a:xfrm>
            <a:off x="5980838" y="2942296"/>
            <a:ext cx="2731006" cy="1501662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</a:rPr>
              <a:t>В зависимости от результатов работы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259632" y="2910273"/>
            <a:ext cx="3024336" cy="151216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</a:rPr>
              <a:t>Для всех объектов проверки единый подход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259632" y="1035999"/>
            <a:ext cx="3024336" cy="153736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</a:rPr>
              <a:t>Контроль как государственная функция</a:t>
            </a:r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28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787832" y="2973046"/>
            <a:ext cx="720463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29320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4544" y="1611"/>
            <a:ext cx="1403648" cy="5143500"/>
          </a:xfrm>
          <a:prstGeom prst="rect">
            <a:avLst/>
          </a:prstGeom>
        </p:spPr>
      </p:pic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61" y="16735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Подзаголовок 4"/>
          <p:cNvSpPr txBox="1">
            <a:spLocks/>
          </p:cNvSpPr>
          <p:nvPr/>
        </p:nvSpPr>
        <p:spPr>
          <a:xfrm>
            <a:off x="580294" y="89083"/>
            <a:ext cx="8563706" cy="66015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Подзаголовок 4"/>
          <p:cNvSpPr txBox="1">
            <a:spLocks/>
          </p:cNvSpPr>
          <p:nvPr/>
        </p:nvSpPr>
        <p:spPr>
          <a:xfrm>
            <a:off x="701824" y="181339"/>
            <a:ext cx="8677528" cy="5679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Times New Roman" pitchFamily="18" charset="0"/>
              </a:rPr>
              <a:t>     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ctr">
              <a:buFont typeface="Arial" charset="0"/>
              <a:buNone/>
              <a:defRPr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1" name="Объект 1"/>
          <p:cNvSpPr txBox="1">
            <a:spLocks/>
          </p:cNvSpPr>
          <p:nvPr/>
        </p:nvSpPr>
        <p:spPr>
          <a:xfrm>
            <a:off x="701824" y="1073791"/>
            <a:ext cx="7905056" cy="317157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955463" y="749241"/>
            <a:ext cx="8116533" cy="3841860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latin typeface="Times New Roman"/>
                <a:ea typeface="Calibri"/>
              </a:rPr>
              <a:t>	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89663" y="104592"/>
            <a:ext cx="7992888" cy="5539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Новая модель контрольно-надзорной деятельности</a:t>
            </a:r>
            <a:endParaRPr lang="ru-RU" sz="2000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416688" y="714621"/>
            <a:ext cx="2304256" cy="109851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black"/>
                </a:solidFill>
              </a:rPr>
              <a:t>Высокая зона риска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84368" y="714621"/>
            <a:ext cx="923330" cy="254828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vert"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prstClr val="white"/>
                </a:solidFill>
              </a:rPr>
              <a:t>Формирование направлений проведения проверки</a:t>
            </a: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63244" y="714627"/>
            <a:ext cx="677108" cy="249421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vert"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prstClr val="white"/>
                </a:solidFill>
              </a:rPr>
              <a:t>Принятие решения о проведении проверки</a:t>
            </a: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416688" y="2110323"/>
            <a:ext cx="2304256" cy="109851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Средняя зона риска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402607" y="3579862"/>
            <a:ext cx="2304256" cy="109851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black"/>
                </a:solidFill>
              </a:rPr>
              <a:t>Низкая зона риска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331640" y="814782"/>
            <a:ext cx="2160240" cy="1313646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332229" y="2573364"/>
            <a:ext cx="2160240" cy="2014612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32229" y="2979702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Рейтинг эффективности по разным направлениям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32230" y="1148444"/>
            <a:ext cx="2159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Анализ информации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2088313" y="2130106"/>
            <a:ext cx="648072" cy="443258"/>
          </a:xfrm>
          <a:prstGeom prst="down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254008" y="2100806"/>
            <a:ext cx="567250" cy="1069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Левая фигурная скобка 18"/>
          <p:cNvSpPr/>
          <p:nvPr/>
        </p:nvSpPr>
        <p:spPr>
          <a:xfrm>
            <a:off x="3923928" y="1073792"/>
            <a:ext cx="492760" cy="3171573"/>
          </a:xfrm>
          <a:prstGeom prst="lef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6278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267494"/>
            <a:ext cx="83529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Рекомендации Федеральной службы по надзору в сфере образования и науки по отбору образовательных организаций для включения в ежегодный план проведения плановых проверок</a:t>
            </a:r>
          </a:p>
          <a:p>
            <a:pPr algn="ctr"/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600" b="1" dirty="0">
                <a:latin typeface="Times New Roman" panose="02020603050405020304" pitchFamily="18" charset="0"/>
              </a:rPr>
              <a:t>Наличие положительной динамики образовательных достижений обучающихся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Times New Roman" panose="02020603050405020304" pitchFamily="18" charset="0"/>
              </a:rPr>
              <a:t>Наличие или отсутствие нарушений, выявленных по результатам ранее проведенных проверок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Times New Roman" panose="02020603050405020304" pitchFamily="18" charset="0"/>
              </a:rPr>
              <a:t>Исполнение предписаний, выданных по результатам проверок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Times New Roman" panose="02020603050405020304" pitchFamily="18" charset="0"/>
              </a:rPr>
              <a:t>Наличие или отсутствие подтвержденных обращений граждан по вопросам нарушений законодательства Российской Федерации  в сфере образования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Times New Roman" panose="02020603050405020304" pitchFamily="18" charset="0"/>
              </a:rPr>
              <a:t>Инновационная активность образовательных организаций</a:t>
            </a:r>
          </a:p>
          <a:p>
            <a:pPr algn="ctr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5594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4544" y="1611"/>
            <a:ext cx="1403648" cy="5143500"/>
          </a:xfrm>
          <a:prstGeom prst="rect">
            <a:avLst/>
          </a:prstGeom>
        </p:spPr>
      </p:pic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61" y="16735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Подзаголовок 4"/>
          <p:cNvSpPr txBox="1">
            <a:spLocks/>
          </p:cNvSpPr>
          <p:nvPr/>
        </p:nvSpPr>
        <p:spPr>
          <a:xfrm>
            <a:off x="605055" y="89083"/>
            <a:ext cx="8563706" cy="66015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Подзаголовок 4"/>
          <p:cNvSpPr txBox="1">
            <a:spLocks/>
          </p:cNvSpPr>
          <p:nvPr/>
        </p:nvSpPr>
        <p:spPr>
          <a:xfrm>
            <a:off x="701824" y="181339"/>
            <a:ext cx="8677528" cy="5679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Times New Roman" pitchFamily="18" charset="0"/>
              </a:rPr>
              <a:t>     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ctr">
              <a:buFont typeface="Arial" charset="0"/>
              <a:buNone/>
              <a:defRPr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1" name="Объект 1"/>
          <p:cNvSpPr txBox="1">
            <a:spLocks/>
          </p:cNvSpPr>
          <p:nvPr/>
        </p:nvSpPr>
        <p:spPr>
          <a:xfrm>
            <a:off x="701824" y="1073792"/>
            <a:ext cx="7905056" cy="317157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955463" y="749241"/>
            <a:ext cx="8116533" cy="3841860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latin typeface="Times New Roman"/>
                <a:ea typeface="Calibri"/>
              </a:rPr>
              <a:t>	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77430" y="22772"/>
            <a:ext cx="7813376" cy="66954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План проверок на 2017 год</a:t>
            </a:r>
            <a:endParaRPr lang="ru-RU" sz="2800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15616" y="750923"/>
            <a:ext cx="2304256" cy="109851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Высокая зона риска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062563" y="2067694"/>
            <a:ext cx="2304256" cy="122413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Средняя зона риска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062563" y="3507854"/>
            <a:ext cx="2304256" cy="115649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black"/>
                </a:solidFill>
              </a:rPr>
              <a:t>Низкая зона риска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635896" y="749241"/>
            <a:ext cx="5328592" cy="109851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</a:rPr>
              <a:t>Новошешминский</a:t>
            </a:r>
            <a:r>
              <a:rPr lang="ru-RU" sz="2000" b="1" dirty="0" smtClean="0">
                <a:solidFill>
                  <a:schemeClr val="bg1"/>
                </a:solidFill>
              </a:rPr>
              <a:t>, </a:t>
            </a:r>
            <a:r>
              <a:rPr lang="ru-RU" sz="2000" b="1" dirty="0" err="1" smtClean="0">
                <a:solidFill>
                  <a:schemeClr val="bg1"/>
                </a:solidFill>
              </a:rPr>
              <a:t>Пестречинский</a:t>
            </a:r>
            <a:r>
              <a:rPr lang="ru-RU" sz="2000" b="1" dirty="0" smtClean="0">
                <a:solidFill>
                  <a:schemeClr val="bg1"/>
                </a:solidFill>
              </a:rPr>
              <a:t>, </a:t>
            </a:r>
            <a:r>
              <a:rPr lang="ru-RU" sz="2000" b="1" dirty="0" err="1">
                <a:solidFill>
                  <a:schemeClr val="bg1"/>
                </a:solidFill>
              </a:rPr>
              <a:t>Дрожжановский</a:t>
            </a:r>
            <a:r>
              <a:rPr lang="ru-RU" sz="2000" b="1" dirty="0" smtClean="0">
                <a:solidFill>
                  <a:schemeClr val="bg1"/>
                </a:solidFill>
              </a:rPr>
              <a:t>,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Тюлячинский</a:t>
            </a:r>
            <a:r>
              <a:rPr lang="ru-RU" sz="2000" b="1" dirty="0">
                <a:solidFill>
                  <a:schemeClr val="bg1"/>
                </a:solidFill>
              </a:rPr>
              <a:t>, </a:t>
            </a:r>
            <a:endParaRPr lang="ru-RU" sz="2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Спасский, Апастовский районы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635896" y="2067694"/>
            <a:ext cx="5328592" cy="122413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prstClr val="black"/>
              </a:solidFill>
            </a:endParaRPr>
          </a:p>
          <a:p>
            <a:pPr algn="ctr"/>
            <a:r>
              <a:rPr lang="ru-RU" dirty="0" err="1" smtClean="0">
                <a:solidFill>
                  <a:prstClr val="black"/>
                </a:solidFill>
              </a:rPr>
              <a:t>Елабужский</a:t>
            </a:r>
            <a:r>
              <a:rPr lang="ru-RU" dirty="0" smtClean="0">
                <a:solidFill>
                  <a:prstClr val="black"/>
                </a:solidFill>
              </a:rPr>
              <a:t>, Арский, </a:t>
            </a:r>
            <a:r>
              <a:rPr lang="ru-RU" dirty="0" err="1" smtClean="0">
                <a:solidFill>
                  <a:prstClr val="black"/>
                </a:solidFill>
              </a:rPr>
              <a:t>Сармановский</a:t>
            </a:r>
            <a:r>
              <a:rPr lang="ru-RU" dirty="0" smtClean="0">
                <a:solidFill>
                  <a:prstClr val="black"/>
                </a:solidFill>
              </a:rPr>
              <a:t>, </a:t>
            </a:r>
            <a:r>
              <a:rPr lang="ru-RU" dirty="0" err="1" smtClean="0">
                <a:solidFill>
                  <a:prstClr val="black"/>
                </a:solidFill>
              </a:rPr>
              <a:t>Тетюшский</a:t>
            </a:r>
            <a:r>
              <a:rPr lang="ru-RU" dirty="0" smtClean="0">
                <a:solidFill>
                  <a:prstClr val="black"/>
                </a:solidFill>
              </a:rPr>
              <a:t>, </a:t>
            </a:r>
            <a:r>
              <a:rPr lang="ru-RU" dirty="0" err="1" smtClean="0">
                <a:solidFill>
                  <a:prstClr val="black"/>
                </a:solidFill>
              </a:rPr>
              <a:t>Чистопольский</a:t>
            </a:r>
            <a:r>
              <a:rPr lang="ru-RU" dirty="0" smtClean="0">
                <a:solidFill>
                  <a:prstClr val="black"/>
                </a:solidFill>
              </a:rPr>
              <a:t>, </a:t>
            </a:r>
          </a:p>
          <a:p>
            <a:pPr algn="ctr"/>
            <a:r>
              <a:rPr lang="ru-RU" dirty="0" err="1" smtClean="0">
                <a:solidFill>
                  <a:prstClr val="black"/>
                </a:solidFill>
              </a:rPr>
              <a:t>Зеленодольский</a:t>
            </a:r>
            <a:r>
              <a:rPr lang="ru-RU" dirty="0" smtClean="0">
                <a:solidFill>
                  <a:prstClr val="black"/>
                </a:solidFill>
              </a:rPr>
              <a:t> районы,</a:t>
            </a:r>
          </a:p>
          <a:p>
            <a:pPr algn="ctr"/>
            <a:r>
              <a:rPr lang="ru-RU" dirty="0" err="1" smtClean="0">
                <a:solidFill>
                  <a:prstClr val="black"/>
                </a:solidFill>
              </a:rPr>
              <a:t>г.Набережные</a:t>
            </a:r>
            <a:r>
              <a:rPr lang="ru-RU" dirty="0" smtClean="0">
                <a:solidFill>
                  <a:prstClr val="black"/>
                </a:solidFill>
              </a:rPr>
              <a:t> Челны</a:t>
            </a:r>
            <a:endParaRPr lang="ru-RU" dirty="0">
              <a:solidFill>
                <a:prstClr val="black"/>
              </a:solidFill>
            </a:endParaRPr>
          </a:p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635896" y="3507854"/>
            <a:ext cx="5328592" cy="115649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Бугульминский, </a:t>
            </a:r>
            <a:r>
              <a:rPr lang="ru-RU" dirty="0" err="1" smtClean="0">
                <a:solidFill>
                  <a:prstClr val="black"/>
                </a:solidFill>
              </a:rPr>
              <a:t>Лаишевский</a:t>
            </a:r>
            <a:r>
              <a:rPr lang="ru-RU" dirty="0" smtClean="0">
                <a:solidFill>
                  <a:prstClr val="black"/>
                </a:solidFill>
              </a:rPr>
              <a:t>, </a:t>
            </a:r>
            <a:r>
              <a:rPr lang="ru-RU" dirty="0" err="1" smtClean="0">
                <a:solidFill>
                  <a:prstClr val="black"/>
                </a:solidFill>
              </a:rPr>
              <a:t>Заинский</a:t>
            </a:r>
            <a:r>
              <a:rPr lang="ru-RU" dirty="0" smtClean="0">
                <a:solidFill>
                  <a:prstClr val="black"/>
                </a:solidFill>
              </a:rPr>
              <a:t>, </a:t>
            </a:r>
            <a:r>
              <a:rPr lang="ru-RU" dirty="0" err="1" smtClean="0">
                <a:solidFill>
                  <a:prstClr val="black"/>
                </a:solidFill>
              </a:rPr>
              <a:t>Кайбицкий</a:t>
            </a:r>
            <a:r>
              <a:rPr lang="ru-RU" dirty="0" smtClean="0">
                <a:solidFill>
                  <a:prstClr val="black"/>
                </a:solidFill>
              </a:rPr>
              <a:t>, </a:t>
            </a:r>
            <a:r>
              <a:rPr lang="ru-RU" dirty="0" err="1" smtClean="0">
                <a:solidFill>
                  <a:prstClr val="black"/>
                </a:solidFill>
              </a:rPr>
              <a:t>Лениногорский</a:t>
            </a:r>
            <a:r>
              <a:rPr lang="ru-RU" dirty="0" smtClean="0">
                <a:solidFill>
                  <a:prstClr val="black"/>
                </a:solidFill>
              </a:rPr>
              <a:t>, </a:t>
            </a:r>
          </a:p>
          <a:p>
            <a:pPr algn="ctr"/>
            <a:r>
              <a:rPr lang="ru-RU" dirty="0" err="1" smtClean="0">
                <a:solidFill>
                  <a:prstClr val="black"/>
                </a:solidFill>
              </a:rPr>
              <a:t>Муслюмовский</a:t>
            </a:r>
            <a:r>
              <a:rPr lang="ru-RU" dirty="0" smtClean="0">
                <a:solidFill>
                  <a:prstClr val="black"/>
                </a:solidFill>
              </a:rPr>
              <a:t> районы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2970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55526"/>
            <a:ext cx="8280920" cy="4176464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701824" y="-1532706"/>
            <a:ext cx="8280920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31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4544" y="1611"/>
            <a:ext cx="1403648" cy="5143500"/>
          </a:xfrm>
          <a:prstGeom prst="rect">
            <a:avLst/>
          </a:prstGeom>
        </p:spPr>
      </p:pic>
      <p:pic>
        <p:nvPicPr>
          <p:cNvPr id="1026" name="Picture 2" descr="C:\Users\User\Desktop\20160921_1725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749239"/>
            <a:ext cx="2736304" cy="391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Объект 10"/>
          <p:cNvPicPr>
            <a:picLocks noGrp="1"/>
          </p:cNvPicPr>
          <p:nvPr>
            <p:ph idx="1"/>
          </p:nvPr>
        </p:nvPicPr>
        <p:blipFill rotWithShape="1">
          <a:blip r:embed="rId5"/>
          <a:srcRect l="27029" r="26863"/>
          <a:stretch/>
        </p:blipFill>
        <p:spPr bwMode="auto">
          <a:xfrm>
            <a:off x="4499992" y="749239"/>
            <a:ext cx="2890820" cy="39827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AutoShape 2" descr="https://apf.mail.ru/cgi-bin/readmsg/20160421_121344.jpg?id=14744706000000000786%3B0%3B1&amp;x-email=garixanovarr%40mail.ru&amp;exif=1&amp;bs=1751&amp;bl=1085483&amp;ct=image%2Fjpeg&amp;cn=20160421_121344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4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55526"/>
            <a:ext cx="8280920" cy="4176464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467544" y="339502"/>
            <a:ext cx="8229600" cy="4464498"/>
          </a:xfrm>
        </p:spPr>
        <p:txBody>
          <a:bodyPr>
            <a:normAutofit fontScale="62500" lnSpcReduction="20000"/>
          </a:bodyPr>
          <a:lstStyle/>
          <a:p>
            <a:pPr marL="0" lv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0" lv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40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Отсутствие </a:t>
            </a:r>
            <a:r>
              <a:rPr lang="ru-RU" sz="4000" b="1" dirty="0">
                <a:solidFill>
                  <a:srgbClr val="1F497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лицензии на право </a:t>
            </a:r>
            <a:br>
              <a:rPr lang="ru-RU" sz="4000" b="1" dirty="0">
                <a:solidFill>
                  <a:srgbClr val="1F497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000" b="1" dirty="0">
                <a:solidFill>
                  <a:srgbClr val="1F497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осуществления образовательной деятельности</a:t>
            </a:r>
            <a:br>
              <a:rPr lang="ru-RU" sz="4000" b="1" dirty="0">
                <a:solidFill>
                  <a:srgbClr val="1F497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часть 3 статьи 19.20 КОАП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3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0" lv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Административный </a:t>
            </a: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штраф  </a:t>
            </a:r>
            <a:b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</a:rPr>
            </a:br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</a:t>
            </a:r>
            <a:r>
              <a:rPr lang="ru-RU" sz="2600" b="1" u="sng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должностных лиц </a:t>
            </a: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от </a:t>
            </a:r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20 000 </a:t>
            </a: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 </a:t>
            </a:r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30 </a:t>
            </a: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000 рублей; </a:t>
            </a:r>
            <a:b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лиц, осуществляющих предпринимательскую деятельность </a:t>
            </a:r>
            <a:endParaRPr lang="ru-RU" sz="2600" b="1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без </a:t>
            </a: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образования юридического лица, - от </a:t>
            </a:r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10 000 </a:t>
            </a: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 </a:t>
            </a:r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20 </a:t>
            </a: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000 рублей; </a:t>
            </a:r>
            <a:endParaRPr lang="ru-RU" sz="2600" b="1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</a:t>
            </a:r>
            <a:r>
              <a:rPr lang="ru-RU" sz="2600" b="1" u="sng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юридических лиц</a:t>
            </a:r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– от 100 000 до 150 000 </a:t>
            </a:r>
            <a:r>
              <a:rPr lang="ru-RU" sz="2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руб</a:t>
            </a:r>
            <a: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endParaRPr lang="ru-RU" sz="2600" dirty="0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701824" y="-1532706"/>
            <a:ext cx="8280920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4544" y="1611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57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4544" y="1611"/>
            <a:ext cx="1403648" cy="514350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11560" y="483519"/>
            <a:ext cx="8280920" cy="4176464"/>
          </a:xfrm>
        </p:spPr>
        <p:txBody>
          <a:bodyPr>
            <a:normAutofit/>
          </a:bodyPr>
          <a:lstStyle/>
          <a:p>
            <a:pPr lvl="1" indent="0" algn="ctr">
              <a:buNone/>
            </a:pPr>
            <a:r>
              <a:rPr lang="ru-RU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Нарушение порядка проведения </a:t>
            </a:r>
            <a:endParaRPr lang="ru-RU" b="1" dirty="0" smtClean="0">
              <a:solidFill>
                <a:srgbClr val="1F497D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1" indent="0" algn="ctr">
              <a:buNone/>
            </a:pPr>
            <a:r>
              <a:rPr lang="ru-RU" b="1" dirty="0" smtClean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государственной итоговой аттестации</a:t>
            </a:r>
            <a:r>
              <a:rPr lang="ru-RU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часть 4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статьи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19.30 КОАП</a:t>
            </a:r>
          </a:p>
          <a:p>
            <a:pPr marL="0" lv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0" lv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Административный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штраф  </a:t>
            </a:r>
          </a:p>
          <a:p>
            <a:pPr marL="0" lv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на должностных лиц – от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20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000 до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40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000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руб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0" lv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на юридических лиц – от 50 000 до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200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00руб</a:t>
            </a:r>
            <a:endParaRPr lang="ru-RU" sz="2000" dirty="0">
              <a:solidFill>
                <a:prstClr val="black"/>
              </a:solidFill>
            </a:endParaRPr>
          </a:p>
          <a:p>
            <a:pPr lvl="1" indent="0" algn="ctr">
              <a:buNone/>
            </a:pP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69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04588"/>
            <a:ext cx="8085584" cy="1092164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2288" y="843558"/>
            <a:ext cx="8153382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Нарушение порядка приема</a:t>
            </a:r>
            <a:br>
              <a:rPr lang="ru-RU" sz="28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часть 5 статьи 19.30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КОАП</a:t>
            </a:r>
          </a:p>
          <a:p>
            <a:pPr algn="ctr"/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Административный штраф 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на должностных лиц – от 10 000 до 30 000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</a:rPr>
              <a:t>руб</a:t>
            </a:r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на юридических лиц – от 50 000 до 100 00руб</a:t>
            </a: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4544" y="1611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09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7775</TotalTime>
  <Words>517</Words>
  <Application>Microsoft Office PowerPoint</Application>
  <PresentationFormat>Экран (16:9)</PresentationFormat>
  <Paragraphs>141</Paragraphs>
  <Slides>16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16</vt:i4>
      </vt:variant>
    </vt:vector>
  </HeadingPairs>
  <TitlesOfParts>
    <vt:vector size="27" baseType="lpstr">
      <vt:lpstr>Arial</vt:lpstr>
      <vt:lpstr>Calibri</vt:lpstr>
      <vt:lpstr>Georgia</vt:lpstr>
      <vt:lpstr>Times New Roman</vt:lpstr>
      <vt:lpstr>Trebuchet MS</vt:lpstr>
      <vt:lpstr>Verdana</vt:lpstr>
      <vt:lpstr>Wingdings</vt:lpstr>
      <vt:lpstr>Тема Office</vt:lpstr>
      <vt:lpstr>3_Воздушный поток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</vt:lpstr>
      <vt:lpstr>     </vt:lpstr>
      <vt:lpstr>Презентация PowerPoint</vt:lpstr>
      <vt:lpstr>    </vt:lpstr>
      <vt:lpstr>    </vt:lpstr>
      <vt:lpstr>     </vt:lpstr>
      <vt:lpstr>Протоколы</vt:lpstr>
      <vt:lpstr>Государственная аккредитация образовательной деятельности</vt:lpstr>
      <vt:lpstr>Лицензирование образовательной деятельности</vt:lpstr>
      <vt:lpstr>  Подтверждение документов об образовании и квалификации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Пользователь</cp:lastModifiedBy>
  <cp:revision>777</cp:revision>
  <cp:lastPrinted>2016-09-22T05:54:49Z</cp:lastPrinted>
  <dcterms:created xsi:type="dcterms:W3CDTF">2014-03-04T07:12:45Z</dcterms:created>
  <dcterms:modified xsi:type="dcterms:W3CDTF">2016-09-22T16:47:14Z</dcterms:modified>
</cp:coreProperties>
</file>